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1" r:id="rId17"/>
    <p:sldId id="273" r:id="rId18"/>
    <p:sldId id="274" r:id="rId19"/>
    <p:sldId id="275" r:id="rId20"/>
    <p:sldId id="276" r:id="rId21"/>
    <p:sldId id="26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1020"/>
  </p:normalViewPr>
  <p:slideViewPr>
    <p:cSldViewPr snapToGrid="0" snapToObjects="1">
      <p:cViewPr varScale="1">
        <p:scale>
          <a:sx n="102" d="100"/>
          <a:sy n="102" d="100"/>
        </p:scale>
        <p:origin x="1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646BB-F227-5D46-8FC8-977AEBC4B395}" type="datetimeFigureOut">
              <a:rPr lang="en-US" smtClean="0"/>
              <a:t>4/20/24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DD99B6-358B-3B4E-A801-9F121D734C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7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half of “An Introduction to Information Theory” (Pierce 1980)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317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choices of words to transmit.  Log base 2 of 8 is 3, so we need three bits to transmit any one word as a discrete message.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67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Remember, information from the receiver’s point of view is a measure of surprise (entropy).  If the word ”the” is sent with 50% probability, we shouldn’t be as surprised when we see the word “sell”.</a:t>
            </a:r>
          </a:p>
          <a:p>
            <a:endParaRPr lang="en-US" dirty="0"/>
          </a:p>
          <a:p>
            <a:r>
              <a:rPr lang="en-US" dirty="0"/>
              <a:t>So we can use clever encoding schemes like Adaptive Huffman encoding to account for probability and transmit more often used words with fewer bits.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086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(Pierce 1980)</a:t>
            </a:r>
          </a:p>
          <a:p>
            <a:endParaRPr lang="en-US" dirty="0"/>
          </a:p>
          <a:p>
            <a:r>
              <a:rPr lang="en-US" dirty="0"/>
              <a:t> Binary tree with probabilities.  Lower probabilities require more bits to transmit.</a:t>
            </a:r>
          </a:p>
          <a:p>
            <a:endParaRPr lang="en-US" dirty="0"/>
          </a:p>
          <a:p>
            <a:r>
              <a:rPr lang="en-US" dirty="0"/>
              <a:t>The man runs to the house (1 001 010 011 1 00011) is 7 words, but only need 16 bits to transmit not 21. Only 66% of the bits we would expect to need.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947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064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14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Given the letter ‘T’, there is a 37% chance the following letter will be an ‘H’.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1884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Same as diagrams, but any given letter takes into account the probability of </a:t>
            </a:r>
            <a:r>
              <a:rPr lang="en-US"/>
              <a:t>the preceding </a:t>
            </a:r>
            <a:r>
              <a:rPr lang="en-US" dirty="0"/>
              <a:t>TWO characters.</a:t>
            </a:r>
          </a:p>
          <a:p>
            <a:r>
              <a:rPr lang="en-US" dirty="0"/>
              <a:t>Increasing resemblance to English.  (Harry Potter spell?)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37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454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slight change in the title is both trivial and profound.  -- </a:t>
            </a:r>
            <a:r>
              <a:rPr lang="en-US" dirty="0" err="1"/>
              <a:t>Blahut</a:t>
            </a:r>
            <a:r>
              <a:rPr lang="en-US" dirty="0"/>
              <a:t> &amp; Hajek (Forward to “The Mathematical Theory of Communication” (Shannon / Weaver 1998)</a:t>
            </a:r>
          </a:p>
          <a:p>
            <a:endParaRPr lang="en-US" dirty="0"/>
          </a:p>
          <a:p>
            <a:r>
              <a:rPr lang="en-US" dirty="0"/>
              <a:t>16</a:t>
            </a:r>
            <a:r>
              <a:rPr lang="en-US" baseline="30000" dirty="0"/>
              <a:t>th</a:t>
            </a:r>
            <a:r>
              <a:rPr lang="en-US" dirty="0"/>
              <a:t> printing, Still sells ~1,000 copies a year half a century later.  </a:t>
            </a:r>
          </a:p>
          <a:p>
            <a:endParaRPr lang="en-US" dirty="0"/>
          </a:p>
          <a:p>
            <a:r>
              <a:rPr lang="en-US" dirty="0"/>
              <a:t>Required reading in many information theory courses.  You are all at the beginning of your careers—maybe one day your work will be as influential?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78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Weaver worked with Shannon to publish his papers in book form in 1949.</a:t>
            </a:r>
          </a:p>
          <a:p>
            <a:endParaRPr lang="en-US" dirty="0"/>
          </a:p>
          <a:p>
            <a:r>
              <a:rPr lang="en-US" dirty="0"/>
              <a:t>Communication involves not just written and oral speech, but music, pictures, art, theater, ballet—all human behavior.</a:t>
            </a:r>
          </a:p>
          <a:p>
            <a:endParaRPr lang="en-US" dirty="0"/>
          </a:p>
          <a:p>
            <a:r>
              <a:rPr lang="en-US" dirty="0"/>
              <a:t>In an even broader sense, it is the means that one mechanism affects another (e.g., a guided missile computing the probable future position of an airplane).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65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 scientists operate primarily on the technical problem.</a:t>
            </a:r>
          </a:p>
          <a:p>
            <a:endParaRPr lang="en-US" dirty="0"/>
          </a:p>
          <a:p>
            <a:r>
              <a:rPr lang="en-US" dirty="0"/>
              <a:t>Philosophers on the semantic problem.</a:t>
            </a:r>
          </a:p>
          <a:p>
            <a:endParaRPr lang="en-US" dirty="0"/>
          </a:p>
          <a:p>
            <a:r>
              <a:rPr lang="en-US" dirty="0"/>
              <a:t>Who works on the effectiveness problem?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763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The </a:t>
            </a:r>
            <a:r>
              <a:rPr lang="en-US" i="1" dirty="0"/>
              <a:t>information source</a:t>
            </a:r>
            <a:r>
              <a:rPr lang="en-US" i="0" dirty="0"/>
              <a:t> selects a desired </a:t>
            </a:r>
            <a:r>
              <a:rPr lang="en-US" i="1" dirty="0"/>
              <a:t>message</a:t>
            </a:r>
            <a:r>
              <a:rPr lang="en-US" i="0" dirty="0"/>
              <a:t> from a set of possible messages.  [Important!  Requires much work later.]</a:t>
            </a:r>
          </a:p>
          <a:p>
            <a:pPr marL="228600" indent="-228600">
              <a:buAutoNum type="arabicPeriod"/>
            </a:pPr>
            <a:r>
              <a:rPr lang="en-US" i="1" dirty="0"/>
              <a:t>Transmitter</a:t>
            </a:r>
            <a:r>
              <a:rPr lang="en-US" i="0" dirty="0"/>
              <a:t> changes the </a:t>
            </a:r>
            <a:r>
              <a:rPr lang="en-US" i="1" dirty="0"/>
              <a:t>message</a:t>
            </a:r>
            <a:r>
              <a:rPr lang="en-US" i="0" dirty="0"/>
              <a:t> into a </a:t>
            </a:r>
            <a:r>
              <a:rPr lang="en-US" i="1" dirty="0"/>
              <a:t>signal</a:t>
            </a:r>
            <a:r>
              <a:rPr lang="en-US" i="0" dirty="0"/>
              <a:t>, which is sent over a communication channel to the </a:t>
            </a:r>
            <a:r>
              <a:rPr lang="en-US" i="1" dirty="0"/>
              <a:t>receiver</a:t>
            </a:r>
            <a:r>
              <a:rPr lang="en-US" i="0" dirty="0"/>
              <a:t>.</a:t>
            </a:r>
          </a:p>
          <a:p>
            <a:pPr marL="228600" indent="-228600">
              <a:buAutoNum type="arabicPeriod"/>
            </a:pPr>
            <a:r>
              <a:rPr lang="en-US" i="1" dirty="0"/>
              <a:t>Receiver</a:t>
            </a:r>
            <a:r>
              <a:rPr lang="en-US" i="0" dirty="0"/>
              <a:t> is an ”inverse transmitter”, converting the received </a:t>
            </a:r>
            <a:r>
              <a:rPr lang="en-US" i="1" dirty="0"/>
              <a:t>signal</a:t>
            </a:r>
            <a:r>
              <a:rPr lang="en-US" i="0" dirty="0"/>
              <a:t> back into a </a:t>
            </a:r>
            <a:r>
              <a:rPr lang="en-US" i="1" dirty="0"/>
              <a:t>message</a:t>
            </a:r>
            <a:r>
              <a:rPr lang="en-US" i="0" dirty="0"/>
              <a:t>.</a:t>
            </a:r>
          </a:p>
          <a:p>
            <a:pPr marL="228600" indent="-228600">
              <a:buAutoNum type="arabicPeriod"/>
            </a:pPr>
            <a:r>
              <a:rPr lang="en-US" i="0" dirty="0"/>
              <a:t>Things are added to the signal that were not intended by the </a:t>
            </a:r>
            <a:r>
              <a:rPr lang="en-US" i="1" dirty="0"/>
              <a:t>information source</a:t>
            </a:r>
            <a:r>
              <a:rPr lang="en-US" i="0" dirty="0"/>
              <a:t> via </a:t>
            </a:r>
            <a:r>
              <a:rPr lang="en-US" i="1" dirty="0"/>
              <a:t>noise.</a:t>
            </a:r>
          </a:p>
          <a:p>
            <a:pPr marL="228600" indent="-228600">
              <a:buAutoNum type="arabicPeriod"/>
            </a:pPr>
            <a:endParaRPr lang="en-US" i="1" dirty="0"/>
          </a:p>
          <a:p>
            <a:pPr marL="0" indent="0">
              <a:buNone/>
            </a:pPr>
            <a:r>
              <a:rPr lang="en-US" i="0" dirty="0"/>
              <a:t>Discuss examples: POTS, Cell Phones, conversation, print, art, etc.  What are the channels, transmitters, receivers, noise sources,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02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confuse </a:t>
            </a:r>
            <a:r>
              <a:rPr lang="en-US" b="1" dirty="0"/>
              <a:t>information</a:t>
            </a:r>
            <a:r>
              <a:rPr lang="en-US" b="0" dirty="0"/>
              <a:t> with </a:t>
            </a:r>
            <a:r>
              <a:rPr lang="en-US" b="1" dirty="0"/>
              <a:t>meaning</a:t>
            </a:r>
            <a:r>
              <a:rPr lang="en-US" b="0" dirty="0"/>
              <a:t>.  (This could be an example of the semantic problem.). More communication in the second case will not clear up any misunderstanding between the sender and the receiver.)</a:t>
            </a:r>
          </a:p>
          <a:p>
            <a:endParaRPr lang="en-US" b="0" dirty="0"/>
          </a:p>
          <a:p>
            <a:r>
              <a:rPr lang="en-US" b="0" dirty="0"/>
              <a:t>”The semantic aspects of communication are irrelevant to the engineering aspects.”  (Shannon)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9088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Who’s read Orwell’s “1984”?  How does it relate to this definition of information?</a:t>
            </a:r>
          </a:p>
          <a:p>
            <a:endParaRPr lang="en-US" dirty="0"/>
          </a:p>
          <a:p>
            <a:r>
              <a:rPr lang="en-US" dirty="0"/>
              <a:t>How would you define information in terms of the receiver?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117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case, when the sender only has two choices for the message, they can be digitally encoded as a 0 or a 1.</a:t>
            </a:r>
          </a:p>
          <a:p>
            <a:endParaRPr lang="en-US" dirty="0"/>
          </a:p>
          <a:p>
            <a:r>
              <a:rPr lang="en-US" dirty="0"/>
              <a:t>Even though the first message (0) has more words, it conveys the same amount of information (one bit) as the much shorter message of “yes”.</a:t>
            </a:r>
          </a:p>
          <a:p>
            <a:endParaRPr lang="en-US" dirty="0"/>
          </a:p>
          <a:p>
            <a:r>
              <a:rPr lang="en-US" dirty="0"/>
              <a:t>Source of message 0, the opening sentence of “Hackers: Heroes of the Computer Revolution” (Levy1984)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16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Bit: binary digit (John Tukey)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D99B6-358B-3B4E-A801-9F121D734C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456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4/20/24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Introduction-Information-Symbols-Signals-Revised/dp/B00DO8LNII/ref=sr_1_3?dchild=1&amp;keywords=introduction+to+information+theory+john+pierce&amp;qid=1586201062&amp;sr=8-3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playlist?list=PLbg3ZX2pWlgKDVFNwn9B63UhYJVIerzHL" TargetMode="External"/><Relationship Id="rId4" Type="http://schemas.openxmlformats.org/officeDocument/2006/relationships/hyperlink" Target="https://www.amazon.com/Mathematical-Theory-Communication-Claude-Shannon-ebook/dp/B00VVH4UE8/ref=sr_1_2?crid=27E1K20BF2L3Y&amp;dchild=1&amp;keywords=the+mathematical+theory+of+communication&amp;qid=1586201113&amp;sprefix=the+mathematical+t%2Caps%2C216&amp;sr=8-2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E753D-DD78-6345-B1E2-0E29E5ABFB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Information Theory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EF766B-4031-E646-BB31-FA75E1C6DD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Dr. William Hutton</a:t>
            </a:r>
          </a:p>
          <a:p>
            <a:r>
              <a:rPr lang="en-US" dirty="0"/>
              <a:t>Washington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648043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E8CB5F70-C28F-3D4C-AEC6-75F8250AD29F}"/>
              </a:ext>
            </a:extLst>
          </p:cNvPr>
          <p:cNvGrpSpPr/>
          <p:nvPr/>
        </p:nvGrpSpPr>
        <p:grpSpPr>
          <a:xfrm>
            <a:off x="752168" y="1371600"/>
            <a:ext cx="4262284" cy="5014452"/>
            <a:chOff x="752168" y="1371600"/>
            <a:chExt cx="4262284" cy="5014452"/>
          </a:xfrm>
        </p:grpSpPr>
        <p:sp>
          <p:nvSpPr>
            <p:cNvPr id="4" name="Can 3">
              <a:extLst>
                <a:ext uri="{FF2B5EF4-FFF2-40B4-BE49-F238E27FC236}">
                  <a16:creationId xmlns:a16="http://schemas.microsoft.com/office/drawing/2014/main" id="{6401FCBC-9CFF-B84F-A33F-6FFC96CE6132}"/>
                </a:ext>
              </a:extLst>
            </p:cNvPr>
            <p:cNvSpPr/>
            <p:nvPr/>
          </p:nvSpPr>
          <p:spPr>
            <a:xfrm>
              <a:off x="752168" y="1371600"/>
              <a:ext cx="4262284" cy="5014452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Possible Messages</a:t>
              </a:r>
            </a:p>
          </p:txBody>
        </p:sp>
        <p:sp>
          <p:nvSpPr>
            <p:cNvPr id="5" name="Snip Single Corner Rectangle 4">
              <a:extLst>
                <a:ext uri="{FF2B5EF4-FFF2-40B4-BE49-F238E27FC236}">
                  <a16:creationId xmlns:a16="http://schemas.microsoft.com/office/drawing/2014/main" id="{63EC4AF7-EAAB-4749-8AF0-63668D764708}"/>
                </a:ext>
              </a:extLst>
            </p:cNvPr>
            <p:cNvSpPr/>
            <p:nvPr/>
          </p:nvSpPr>
          <p:spPr>
            <a:xfrm>
              <a:off x="1179871" y="2890683"/>
              <a:ext cx="3406876" cy="1976285"/>
            </a:xfrm>
            <a:prstGeom prst="snip1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0: Just why Peter Samson was wandering around in Building 26 in the middle of the night was a matter that he would find difficult to explain.</a:t>
              </a:r>
            </a:p>
          </p:txBody>
        </p:sp>
        <p:sp>
          <p:nvSpPr>
            <p:cNvPr id="6" name="Snip Single Corner Rectangle 5">
              <a:extLst>
                <a:ext uri="{FF2B5EF4-FFF2-40B4-BE49-F238E27FC236}">
                  <a16:creationId xmlns:a16="http://schemas.microsoft.com/office/drawing/2014/main" id="{AACFE0F8-48BD-C54F-8AA4-7EF58329991F}"/>
                </a:ext>
              </a:extLst>
            </p:cNvPr>
            <p:cNvSpPr/>
            <p:nvPr/>
          </p:nvSpPr>
          <p:spPr>
            <a:xfrm>
              <a:off x="1179870" y="5048865"/>
              <a:ext cx="3406876" cy="875069"/>
            </a:xfrm>
            <a:prstGeom prst="snip1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1: Yes.</a:t>
              </a:r>
            </a:p>
          </p:txBody>
        </p:sp>
      </p:grp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1B161579-63B6-A44B-BC15-8D8FF90082D5}"/>
              </a:ext>
            </a:extLst>
          </p:cNvPr>
          <p:cNvCxnSpPr>
            <a:cxnSpLocks/>
          </p:cNvCxnSpPr>
          <p:nvPr/>
        </p:nvCxnSpPr>
        <p:spPr>
          <a:xfrm flipV="1">
            <a:off x="5869858" y="2551471"/>
            <a:ext cx="2964429" cy="2497394"/>
          </a:xfrm>
          <a:prstGeom prst="bentConnector3">
            <a:avLst>
              <a:gd name="adj1" fmla="val 50000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286808F9-7000-2D49-B17A-6260CDE21286}"/>
              </a:ext>
            </a:extLst>
          </p:cNvPr>
          <p:cNvCxnSpPr>
            <a:cxnSpLocks/>
          </p:cNvCxnSpPr>
          <p:nvPr/>
        </p:nvCxnSpPr>
        <p:spPr>
          <a:xfrm rot="10800000">
            <a:off x="8834287" y="2551471"/>
            <a:ext cx="2359739" cy="2315497"/>
          </a:xfrm>
          <a:prstGeom prst="bentConnector3">
            <a:avLst>
              <a:gd name="adj1" fmla="val 40625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2240FF2-148E-9D46-A2A3-35E03B14FAB1}"/>
              </a:ext>
            </a:extLst>
          </p:cNvPr>
          <p:cNvSpPr txBox="1"/>
          <p:nvPr/>
        </p:nvSpPr>
        <p:spPr>
          <a:xfrm>
            <a:off x="5525523" y="48669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74202F2-29B0-9B4B-96E3-00209442A3FF}"/>
              </a:ext>
            </a:extLst>
          </p:cNvPr>
          <p:cNvSpPr txBox="1"/>
          <p:nvPr/>
        </p:nvSpPr>
        <p:spPr>
          <a:xfrm>
            <a:off x="5525523" y="23668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5ED7A12-0361-D84D-81E8-A4D8F620B04E}"/>
              </a:ext>
            </a:extLst>
          </p:cNvPr>
          <p:cNvCxnSpPr/>
          <p:nvPr/>
        </p:nvCxnSpPr>
        <p:spPr>
          <a:xfrm>
            <a:off x="6592529" y="1917290"/>
            <a:ext cx="0" cy="4006644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D32FE35-5BD6-6141-9C3C-170FBEDBECD3}"/>
              </a:ext>
            </a:extLst>
          </p:cNvPr>
          <p:cNvCxnSpPr/>
          <p:nvPr/>
        </p:nvCxnSpPr>
        <p:spPr>
          <a:xfrm>
            <a:off x="8834287" y="1917290"/>
            <a:ext cx="0" cy="4006644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62359C-DD8D-F84C-8272-BB2A3F523449}"/>
              </a:ext>
            </a:extLst>
          </p:cNvPr>
          <p:cNvCxnSpPr/>
          <p:nvPr/>
        </p:nvCxnSpPr>
        <p:spPr>
          <a:xfrm>
            <a:off x="11184194" y="1917290"/>
            <a:ext cx="0" cy="4006644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BFDBA94-F93E-DA4A-9510-DE72CDA20E9E}"/>
              </a:ext>
            </a:extLst>
          </p:cNvPr>
          <p:cNvSpPr txBox="1"/>
          <p:nvPr/>
        </p:nvSpPr>
        <p:spPr>
          <a:xfrm>
            <a:off x="6442488" y="60314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r>
              <a:rPr lang="en-US" baseline="-25000" dirty="0"/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FB856E8-6FD7-744B-BB78-97268039D460}"/>
              </a:ext>
            </a:extLst>
          </p:cNvPr>
          <p:cNvSpPr txBox="1"/>
          <p:nvPr/>
        </p:nvSpPr>
        <p:spPr>
          <a:xfrm>
            <a:off x="8665010" y="6016720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8B3B17-8C5C-1A4C-8C6A-1F667C28C6B9}"/>
              </a:ext>
            </a:extLst>
          </p:cNvPr>
          <p:cNvSpPr txBox="1"/>
          <p:nvPr/>
        </p:nvSpPr>
        <p:spPr>
          <a:xfrm>
            <a:off x="11014917" y="6016720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r>
              <a:rPr lang="en-US" baseline="-25000" dirty="0"/>
              <a:t>i+1</a:t>
            </a:r>
          </a:p>
        </p:txBody>
      </p:sp>
    </p:spTree>
    <p:extLst>
      <p:ext uri="{BB962C8B-B14F-4D97-AF65-F5344CB8AC3E}">
        <p14:creationId xmlns:p14="http://schemas.microsoft.com/office/powerpoint/2010/main" val="2209701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4276CF2-B91F-DB40-9933-BDDF1F522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information?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94EDC-DAA3-774C-BA2C-94674244E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5445359" cy="3101983"/>
          </a:xfrm>
        </p:spPr>
        <p:txBody>
          <a:bodyPr/>
          <a:lstStyle/>
          <a:p>
            <a:r>
              <a:rPr lang="en-US" dirty="0"/>
              <a:t>To be more definite, in the simplest terms, </a:t>
            </a:r>
            <a:r>
              <a:rPr lang="en-US" b="1" dirty="0"/>
              <a:t>information</a:t>
            </a:r>
            <a:r>
              <a:rPr lang="en-US" dirty="0"/>
              <a:t> is the log of the available choice of messages.</a:t>
            </a:r>
          </a:p>
          <a:p>
            <a:r>
              <a:rPr lang="en-US" dirty="0"/>
              <a:t>Log base 2 is convenient for working with bits.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EE4727B-9980-3346-8479-27CA6631E1F0}"/>
              </a:ext>
            </a:extLst>
          </p:cNvPr>
          <p:cNvGrpSpPr/>
          <p:nvPr/>
        </p:nvGrpSpPr>
        <p:grpSpPr>
          <a:xfrm>
            <a:off x="8058322" y="2381430"/>
            <a:ext cx="3805084" cy="4476570"/>
            <a:chOff x="752168" y="1371600"/>
            <a:chExt cx="4262284" cy="5014452"/>
          </a:xfrm>
        </p:grpSpPr>
        <p:sp>
          <p:nvSpPr>
            <p:cNvPr id="14" name="Can 13">
              <a:extLst>
                <a:ext uri="{FF2B5EF4-FFF2-40B4-BE49-F238E27FC236}">
                  <a16:creationId xmlns:a16="http://schemas.microsoft.com/office/drawing/2014/main" id="{F3D28F09-5590-8549-A999-537D8013BBBF}"/>
                </a:ext>
              </a:extLst>
            </p:cNvPr>
            <p:cNvSpPr/>
            <p:nvPr/>
          </p:nvSpPr>
          <p:spPr>
            <a:xfrm>
              <a:off x="752168" y="1371600"/>
              <a:ext cx="4262284" cy="5014452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Possible Messages</a:t>
              </a:r>
            </a:p>
          </p:txBody>
        </p:sp>
        <p:sp>
          <p:nvSpPr>
            <p:cNvPr id="15" name="Snip Single Corner Rectangle 14">
              <a:extLst>
                <a:ext uri="{FF2B5EF4-FFF2-40B4-BE49-F238E27FC236}">
                  <a16:creationId xmlns:a16="http://schemas.microsoft.com/office/drawing/2014/main" id="{E9929EF3-CC71-1547-8D54-9610C9621D86}"/>
                </a:ext>
              </a:extLst>
            </p:cNvPr>
            <p:cNvSpPr/>
            <p:nvPr/>
          </p:nvSpPr>
          <p:spPr>
            <a:xfrm>
              <a:off x="1179871" y="2890683"/>
              <a:ext cx="3406876" cy="1976285"/>
            </a:xfrm>
            <a:prstGeom prst="snip1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0: Just why Peter Samson was wandering around in Building 26 in the middle of the night was a matter that he would find difficult to explain.</a:t>
              </a:r>
            </a:p>
          </p:txBody>
        </p:sp>
        <p:sp>
          <p:nvSpPr>
            <p:cNvPr id="16" name="Snip Single Corner Rectangle 15">
              <a:extLst>
                <a:ext uri="{FF2B5EF4-FFF2-40B4-BE49-F238E27FC236}">
                  <a16:creationId xmlns:a16="http://schemas.microsoft.com/office/drawing/2014/main" id="{4A763D60-6932-E945-B6FF-FD23554DD974}"/>
                </a:ext>
              </a:extLst>
            </p:cNvPr>
            <p:cNvSpPr/>
            <p:nvPr/>
          </p:nvSpPr>
          <p:spPr>
            <a:xfrm>
              <a:off x="1179870" y="5048865"/>
              <a:ext cx="3406876" cy="875069"/>
            </a:xfrm>
            <a:prstGeom prst="snip1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1: Yes.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528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86442-49C9-F246-9C9D-1F02887ED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55B45E-A4FB-5748-A299-9E3F8031D2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1939935"/>
              </p:ext>
            </p:extLst>
          </p:nvPr>
        </p:nvGraphicFramePr>
        <p:xfrm>
          <a:off x="2230438" y="2638425"/>
          <a:ext cx="5154084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7042">
                  <a:extLst>
                    <a:ext uri="{9D8B030D-6E8A-4147-A177-3AD203B41FA5}">
                      <a16:colId xmlns:a16="http://schemas.microsoft.com/office/drawing/2014/main" val="2952931017"/>
                    </a:ext>
                  </a:extLst>
                </a:gridCol>
                <a:gridCol w="2577042">
                  <a:extLst>
                    <a:ext uri="{9D8B030D-6E8A-4147-A177-3AD203B41FA5}">
                      <a16:colId xmlns:a16="http://schemas.microsoft.com/office/drawing/2014/main" val="17880261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193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861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9285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179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runs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296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72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948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43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232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6943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86442-49C9-F246-9C9D-1F02887ED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55B45E-A4FB-5748-A299-9E3F8031D2B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6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7042">
                  <a:extLst>
                    <a:ext uri="{9D8B030D-6E8A-4147-A177-3AD203B41FA5}">
                      <a16:colId xmlns:a16="http://schemas.microsoft.com/office/drawing/2014/main" val="2952931017"/>
                    </a:ext>
                  </a:extLst>
                </a:gridCol>
                <a:gridCol w="2577042">
                  <a:extLst>
                    <a:ext uri="{9D8B030D-6E8A-4147-A177-3AD203B41FA5}">
                      <a16:colId xmlns:a16="http://schemas.microsoft.com/office/drawing/2014/main" val="1788026127"/>
                    </a:ext>
                  </a:extLst>
                </a:gridCol>
                <a:gridCol w="2577042">
                  <a:extLst>
                    <a:ext uri="{9D8B030D-6E8A-4147-A177-3AD203B41FA5}">
                      <a16:colId xmlns:a16="http://schemas.microsoft.com/office/drawing/2014/main" val="3225499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Probability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193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861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9285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179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runs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296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72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948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43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232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9311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3EF02D-A3A4-4E4C-B48E-DA98A0ACD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9636" y="346720"/>
            <a:ext cx="8447515" cy="616455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7C567E-3A6C-924D-BD83-1A8EDB8DEA71}"/>
              </a:ext>
            </a:extLst>
          </p:cNvPr>
          <p:cNvSpPr txBox="1"/>
          <p:nvPr/>
        </p:nvSpPr>
        <p:spPr>
          <a:xfrm>
            <a:off x="9379974" y="840659"/>
            <a:ext cx="241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1 001 010 011 1 00011</a:t>
            </a:r>
          </a:p>
        </p:txBody>
      </p:sp>
    </p:spTree>
    <p:extLst>
      <p:ext uri="{BB962C8B-B14F-4D97-AF65-F5344CB8AC3E}">
        <p14:creationId xmlns:p14="http://schemas.microsoft.com/office/powerpoint/2010/main" val="200348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86442-49C9-F246-9C9D-1F02887ED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55B45E-A4FB-5748-A299-9E3F8031D2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3677816"/>
              </p:ext>
            </p:extLst>
          </p:nvPr>
        </p:nvGraphicFramePr>
        <p:xfrm>
          <a:off x="2230438" y="2638425"/>
          <a:ext cx="773112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2782">
                  <a:extLst>
                    <a:ext uri="{9D8B030D-6E8A-4147-A177-3AD203B41FA5}">
                      <a16:colId xmlns:a16="http://schemas.microsoft.com/office/drawing/2014/main" val="2952931017"/>
                    </a:ext>
                  </a:extLst>
                </a:gridCol>
                <a:gridCol w="1932782">
                  <a:extLst>
                    <a:ext uri="{9D8B030D-6E8A-4147-A177-3AD203B41FA5}">
                      <a16:colId xmlns:a16="http://schemas.microsoft.com/office/drawing/2014/main" val="1788026127"/>
                    </a:ext>
                  </a:extLst>
                </a:gridCol>
                <a:gridCol w="1932782">
                  <a:extLst>
                    <a:ext uri="{9D8B030D-6E8A-4147-A177-3AD203B41FA5}">
                      <a16:colId xmlns:a16="http://schemas.microsoft.com/office/drawing/2014/main" val="3225499010"/>
                    </a:ext>
                  </a:extLst>
                </a:gridCol>
                <a:gridCol w="1932782">
                  <a:extLst>
                    <a:ext uri="{9D8B030D-6E8A-4147-A177-3AD203B41FA5}">
                      <a16:colId xmlns:a16="http://schemas.microsoft.com/office/drawing/2014/main" val="1163742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Original 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Probability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New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193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861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9285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179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runs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296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72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948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43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232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4805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9ACA-B40D-0E4F-B85E-55B722E3B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AEEC6-841C-9542-B20E-19C865BE3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H = - log 1 / n bits per symbol</a:t>
            </a:r>
          </a:p>
          <a:p>
            <a:r>
              <a:rPr lang="en-US" dirty="0"/>
              <a:t>Assumes equal probability of every symbol (languages do not do this!)</a:t>
            </a:r>
          </a:p>
          <a:p>
            <a:r>
              <a:rPr lang="en-US" dirty="0"/>
              <a:t>Probability of any one symbol is 1 / n (where n is number of symbols)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166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77C8B-D381-6945-B06F-7DF4CC172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Zero-order approximation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12773-239E-5A43-8F22-A8ED4382E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Symbols are independent and </a:t>
            </a:r>
            <a:r>
              <a:rPr lang="en-US" dirty="0" err="1"/>
              <a:t>equi</a:t>
            </a:r>
            <a:r>
              <a:rPr lang="en-US" dirty="0"/>
              <a:t>-probable:</a:t>
            </a:r>
          </a:p>
          <a:p>
            <a:r>
              <a:rPr lang="en-US" dirty="0"/>
              <a:t>Symbols are A-Z (English alphabet)</a:t>
            </a:r>
          </a:p>
          <a:p>
            <a:pPr marL="0" indent="0" algn="ctr">
              <a:buNone/>
            </a:pPr>
            <a:r>
              <a:rPr lang="en-US" sz="3200" dirty="0"/>
              <a:t>XFOML RXKHRJFFJUJ ZLPWCFWKCYJ FFJEYVKCQSGHYD QPAAMKBZAACIBZLHJQD</a:t>
            </a:r>
          </a:p>
        </p:txBody>
      </p:sp>
    </p:spTree>
    <p:extLst>
      <p:ext uri="{BB962C8B-B14F-4D97-AF65-F5344CB8AC3E}">
        <p14:creationId xmlns:p14="http://schemas.microsoft.com/office/powerpoint/2010/main" val="1930432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77C8B-D381-6945-B06F-7DF4CC172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First-order approximation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12773-239E-5A43-8F22-A8ED4382E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Symbols are independent with frequency of English text: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OCRO HLI RGWR NMIELWIS EU LL NBNESEBYA TH EEI ALHENHTTPA OOBTTVA NAH  BRL.</a:t>
            </a:r>
          </a:p>
        </p:txBody>
      </p:sp>
    </p:spTree>
    <p:extLst>
      <p:ext uri="{BB962C8B-B14F-4D97-AF65-F5344CB8AC3E}">
        <p14:creationId xmlns:p14="http://schemas.microsoft.com/office/powerpoint/2010/main" val="1189672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77C8B-D381-6945-B06F-7DF4CC172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SECOND-ORDER approximation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12773-239E-5A43-8F22-A8ED4382E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Conditional probability (di-grams) and frequency of English letters </a:t>
            </a:r>
            <a:r>
              <a:rPr lang="en-US" dirty="0" err="1"/>
              <a:t>pT</a:t>
            </a:r>
            <a:r>
              <a:rPr lang="en-US" dirty="0"/>
              <a:t>(H) = .37: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ON IE ANTSOUTINYS ARE T INCTORE ST BE S DEAMY ACHIN D ILONASIVE TUCOOWE AT TEASONARE TUSO TIZIN ANDY TOBE SEACE CTISBE.</a:t>
            </a:r>
          </a:p>
        </p:txBody>
      </p:sp>
    </p:spTree>
    <p:extLst>
      <p:ext uri="{BB962C8B-B14F-4D97-AF65-F5344CB8AC3E}">
        <p14:creationId xmlns:p14="http://schemas.microsoft.com/office/powerpoint/2010/main" val="1571376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902ED-7842-E840-9295-0D639DA5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37EBC-E4E2-F049-B868-F95A59638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World of Theories</a:t>
            </a:r>
          </a:p>
          <a:p>
            <a:r>
              <a:rPr lang="en-US" dirty="0"/>
              <a:t>Origins of Information Theory</a:t>
            </a:r>
          </a:p>
          <a:p>
            <a:r>
              <a:rPr lang="en-US" dirty="0"/>
              <a:t>Mathematical Model</a:t>
            </a:r>
          </a:p>
          <a:p>
            <a:r>
              <a:rPr lang="en-US" dirty="0"/>
              <a:t>Encoding and Binary Digits</a:t>
            </a:r>
          </a:p>
          <a:p>
            <a:r>
              <a:rPr lang="en-US" dirty="0"/>
              <a:t>Entropy</a:t>
            </a:r>
          </a:p>
          <a:p>
            <a:r>
              <a:rPr lang="en-US" dirty="0"/>
              <a:t>Language and Meaning</a:t>
            </a:r>
          </a:p>
          <a:p>
            <a:r>
              <a:rPr lang="en-US" dirty="0"/>
              <a:t>Efficient Encoding</a:t>
            </a:r>
          </a:p>
          <a:p>
            <a:r>
              <a:rPr lang="en-US" dirty="0"/>
              <a:t>Noisy Channels</a:t>
            </a:r>
          </a:p>
        </p:txBody>
      </p:sp>
    </p:spTree>
    <p:extLst>
      <p:ext uri="{BB962C8B-B14F-4D97-AF65-F5344CB8AC3E}">
        <p14:creationId xmlns:p14="http://schemas.microsoft.com/office/powerpoint/2010/main" val="37993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77C8B-D381-6945-B06F-7DF4CC172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THIRD-ORDER approximation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12773-239E-5A43-8F22-A8ED4382E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Conditional probability (tri-grams):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IN NO IST LAT WHEY CRATICT FROURE BIRS GROCID PONDENOME OF DEMONSTURES OF THE REPTAGIN IS REGOACTIONAOF CRE</a:t>
            </a:r>
          </a:p>
        </p:txBody>
      </p:sp>
    </p:spTree>
    <p:extLst>
      <p:ext uri="{BB962C8B-B14F-4D97-AF65-F5344CB8AC3E}">
        <p14:creationId xmlns:p14="http://schemas.microsoft.com/office/powerpoint/2010/main" val="260820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919C-739D-FA4A-95EE-767586425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938E4-DC66-634E-817D-DFB2EE430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An Introduction to Information Theory: Symbols, Signals and Noise</a:t>
            </a:r>
            <a:r>
              <a:rPr lang="en-US" dirty="0"/>
              <a:t> (Pierce 1980)</a:t>
            </a:r>
          </a:p>
          <a:p>
            <a:r>
              <a:rPr lang="en-US" dirty="0">
                <a:hlinkClick r:id="rId4"/>
              </a:rPr>
              <a:t>The Mathematical Theory of Communication</a:t>
            </a:r>
            <a:r>
              <a:rPr lang="en-US" dirty="0"/>
              <a:t> (Shannon, Weaver 1998)</a:t>
            </a:r>
          </a:p>
          <a:p>
            <a:r>
              <a:rPr lang="en-US" dirty="0">
                <a:hlinkClick r:id="rId5"/>
              </a:rPr>
              <a:t>Episode 2: Information Theory</a:t>
            </a:r>
            <a:r>
              <a:rPr lang="en-US" dirty="0"/>
              <a:t> (Art of the Problem 2018)</a:t>
            </a:r>
          </a:p>
          <a:p>
            <a:r>
              <a:rPr lang="en-US" dirty="0"/>
              <a:t>A Word is Worth a  Thousand Pictures (Eklund 2014)</a:t>
            </a:r>
            <a:br>
              <a:rPr lang="en-US" dirty="0"/>
            </a:br>
            <a:r>
              <a:rPr lang="en-US" dirty="0"/>
              <a:t>[Available on </a:t>
            </a:r>
            <a:r>
              <a:rPr lang="en-US" dirty="0" err="1"/>
              <a:t>BlackBoard</a:t>
            </a:r>
            <a:r>
              <a:rPr lang="en-US" dirty="0"/>
              <a:t> in the Content section]</a:t>
            </a:r>
          </a:p>
        </p:txBody>
      </p:sp>
    </p:spTree>
    <p:extLst>
      <p:ext uri="{BB962C8B-B14F-4D97-AF65-F5344CB8AC3E}">
        <p14:creationId xmlns:p14="http://schemas.microsoft.com/office/powerpoint/2010/main" val="2110931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4A0DB-7253-854D-BB68-45338C288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of theories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A998A-7FC4-334C-B361-D534155EF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Claude Shannon publishes “A Mathematical Theory of Communication” in 1948.</a:t>
            </a:r>
          </a:p>
          <a:p>
            <a:r>
              <a:rPr lang="en-US" dirty="0"/>
              <a:t>In 1949 Shannon’s paper was published in book form as “The Mathematical Theory of Communication” (actually two papers):</a:t>
            </a:r>
          </a:p>
          <a:p>
            <a:pPr lvl="2"/>
            <a:r>
              <a:rPr lang="en-US" dirty="0"/>
              <a:t>Unpublished </a:t>
            </a:r>
            <a:r>
              <a:rPr lang="en-US" i="1" dirty="0"/>
              <a:t>Scientific American</a:t>
            </a:r>
            <a:r>
              <a:rPr lang="en-US" dirty="0"/>
              <a:t> article</a:t>
            </a:r>
          </a:p>
          <a:p>
            <a:pPr lvl="2"/>
            <a:r>
              <a:rPr lang="en-US" dirty="0"/>
              <a:t>Bell Labs Technical Journal July &amp; October 1948</a:t>
            </a:r>
          </a:p>
          <a:p>
            <a:r>
              <a:rPr lang="en-US" dirty="0"/>
              <a:t>English philosopher A.J. Ayer 1910 – 1989) comments on the wide meaning and importance of communication: we communicate not only information but knowledge, error, opinion, ideas, experiences, wishes, orders, emotions, feelings and moods.</a:t>
            </a:r>
          </a:p>
          <a:p>
            <a:r>
              <a:rPr lang="en-US" dirty="0"/>
              <a:t>Heat and motion can be communicated.  So can strength, weakness, and disease.</a:t>
            </a:r>
          </a:p>
        </p:txBody>
      </p:sp>
    </p:spTree>
    <p:extLst>
      <p:ext uri="{BB962C8B-B14F-4D97-AF65-F5344CB8AC3E}">
        <p14:creationId xmlns:p14="http://schemas.microsoft.com/office/powerpoint/2010/main" val="2435400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48F61-BB8C-0E4B-84B9-1AD75DFFF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F3F3A-9385-AE40-8C7B-07E1A6233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b="1" dirty="0"/>
              <a:t>Communication </a:t>
            </a:r>
            <a:r>
              <a:rPr lang="en-US" dirty="0"/>
              <a:t>is used in the broadest sense possible: ”How does one mind affect another mind?” (Weaver)</a:t>
            </a:r>
            <a:r>
              <a:rPr lang="en-US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76221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EE6C9-A386-B141-B170-71FE1174B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21450-0DF7-5446-ABC5-E854D7C07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Three Levels of Communication Problems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US" dirty="0"/>
              <a:t>How accurately can the symbols of communication be transmitted? </a:t>
            </a:r>
            <a:br>
              <a:rPr lang="en-US" dirty="0"/>
            </a:br>
            <a:r>
              <a:rPr lang="en-US" dirty="0"/>
              <a:t>(Level A: The </a:t>
            </a:r>
            <a:r>
              <a:rPr lang="en-US" i="1" dirty="0"/>
              <a:t>technical</a:t>
            </a:r>
            <a:r>
              <a:rPr lang="en-US" dirty="0"/>
              <a:t> problem)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US" dirty="0"/>
              <a:t>How precisely do the transmitted symbols convey the desired meaning? </a:t>
            </a:r>
            <a:br>
              <a:rPr lang="en-US" dirty="0"/>
            </a:br>
            <a:r>
              <a:rPr lang="en-US" dirty="0"/>
              <a:t>(Level B: The </a:t>
            </a:r>
            <a:r>
              <a:rPr lang="en-US" i="1" dirty="0"/>
              <a:t>semantic </a:t>
            </a:r>
            <a:r>
              <a:rPr lang="en-US" dirty="0"/>
              <a:t>problem)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US" dirty="0"/>
              <a:t>How effectively does the received meaning affect conduct in the desired way? </a:t>
            </a:r>
            <a:br>
              <a:rPr lang="en-US" dirty="0"/>
            </a:br>
            <a:r>
              <a:rPr lang="en-US" dirty="0"/>
              <a:t>(Level C: The </a:t>
            </a:r>
            <a:r>
              <a:rPr lang="en-US" i="1" dirty="0"/>
              <a:t>effectiveness</a:t>
            </a:r>
            <a:r>
              <a:rPr lang="en-US" dirty="0"/>
              <a:t> problem)</a:t>
            </a:r>
          </a:p>
        </p:txBody>
      </p:sp>
    </p:spTree>
    <p:extLst>
      <p:ext uri="{BB962C8B-B14F-4D97-AF65-F5344CB8AC3E}">
        <p14:creationId xmlns:p14="http://schemas.microsoft.com/office/powerpoint/2010/main" val="3126703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61B1F9D-714F-8D42-817E-6D4E4A15C9A7}"/>
              </a:ext>
            </a:extLst>
          </p:cNvPr>
          <p:cNvSpPr/>
          <p:nvPr/>
        </p:nvSpPr>
        <p:spPr>
          <a:xfrm>
            <a:off x="265470" y="2691580"/>
            <a:ext cx="1474839" cy="147483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Information</a:t>
            </a:r>
          </a:p>
          <a:p>
            <a:pPr algn="ctr"/>
            <a:r>
              <a:rPr lang="en-US" dirty="0"/>
              <a:t>Source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F6A063-B121-1F4F-90C2-BBCB2102BCA3}"/>
              </a:ext>
            </a:extLst>
          </p:cNvPr>
          <p:cNvSpPr/>
          <p:nvPr/>
        </p:nvSpPr>
        <p:spPr>
          <a:xfrm>
            <a:off x="2866098" y="2691579"/>
            <a:ext cx="1474839" cy="1474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Transmitter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BB50DE-C49A-0843-9C4B-B0B29F764196}"/>
              </a:ext>
            </a:extLst>
          </p:cNvPr>
          <p:cNvSpPr/>
          <p:nvPr/>
        </p:nvSpPr>
        <p:spPr>
          <a:xfrm>
            <a:off x="10564764" y="2691579"/>
            <a:ext cx="1474839" cy="147483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Destination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A26C73-D9F1-0C4E-943C-7EDB19379FAF}"/>
              </a:ext>
            </a:extLst>
          </p:cNvPr>
          <p:cNvSpPr/>
          <p:nvPr/>
        </p:nvSpPr>
        <p:spPr>
          <a:xfrm>
            <a:off x="8150941" y="2691578"/>
            <a:ext cx="1474839" cy="14748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Receiver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63B9BD-10DB-3B41-92B7-6387089FE76C}"/>
              </a:ext>
            </a:extLst>
          </p:cNvPr>
          <p:cNvSpPr/>
          <p:nvPr/>
        </p:nvSpPr>
        <p:spPr>
          <a:xfrm>
            <a:off x="5358579" y="4962830"/>
            <a:ext cx="1474839" cy="14748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Noise</a:t>
            </a:r>
          </a:p>
          <a:p>
            <a:pPr algn="ctr"/>
            <a:r>
              <a:rPr lang="en-US" dirty="0"/>
              <a:t>Source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9F6E37-1750-574A-B1B2-E552C4FBD1F9}"/>
              </a:ext>
            </a:extLst>
          </p:cNvPr>
          <p:cNvSpPr/>
          <p:nvPr/>
        </p:nvSpPr>
        <p:spPr>
          <a:xfrm>
            <a:off x="5727290" y="3060290"/>
            <a:ext cx="737419" cy="73741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48316F7-D959-ED42-8AAE-058F77845ACF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1740309" y="3428999"/>
            <a:ext cx="1125789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A114955-C4A0-E64F-9FA6-13E65F5E3153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4340937" y="3428999"/>
            <a:ext cx="138635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A1F1621-59C8-AF4F-A2CC-54509592866D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464709" y="3428996"/>
            <a:ext cx="1686232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77AFAC5-B6D8-664F-99EE-0910941CE3E4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>
            <a:off x="9625780" y="3428998"/>
            <a:ext cx="938984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2EEB0C4-6C61-6D48-8C7E-AB152A45344D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V="1">
            <a:off x="6095999" y="3797709"/>
            <a:ext cx="1" cy="116512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1327E38-AE4E-254B-B4D5-DC99F2E6EF0B}"/>
              </a:ext>
            </a:extLst>
          </p:cNvPr>
          <p:cNvSpPr txBox="1"/>
          <p:nvPr/>
        </p:nvSpPr>
        <p:spPr>
          <a:xfrm>
            <a:off x="1825214" y="2963801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Message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B8D74F-DDAE-BF4F-A0B1-1642CBDC4947}"/>
              </a:ext>
            </a:extLst>
          </p:cNvPr>
          <p:cNvSpPr txBox="1"/>
          <p:nvPr/>
        </p:nvSpPr>
        <p:spPr>
          <a:xfrm>
            <a:off x="4649625" y="2963801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Signal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8E41C6-374D-C74B-9B20-091CF22F6129}"/>
              </a:ext>
            </a:extLst>
          </p:cNvPr>
          <p:cNvSpPr txBox="1"/>
          <p:nvPr/>
        </p:nvSpPr>
        <p:spPr>
          <a:xfrm>
            <a:off x="6505265" y="2963801"/>
            <a:ext cx="1605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Received Signal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0BED63-FA5B-E944-97DA-D247DF596F74}"/>
              </a:ext>
            </a:extLst>
          </p:cNvPr>
          <p:cNvSpPr txBox="1"/>
          <p:nvPr/>
        </p:nvSpPr>
        <p:spPr>
          <a:xfrm>
            <a:off x="9619072" y="2963801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Message</a:t>
            </a:r>
          </a:p>
        </p:txBody>
      </p:sp>
    </p:spTree>
    <p:extLst>
      <p:ext uri="{BB962C8B-B14F-4D97-AF65-F5344CB8AC3E}">
        <p14:creationId xmlns:p14="http://schemas.microsoft.com/office/powerpoint/2010/main" val="3977817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0BCDF5-D81D-8246-B02C-046E88753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concerning communication systems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68BD0B-1C2B-6249-AB8F-08DFFA784A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833636" cy="310198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How do you measure the amount of information?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How do you measure the capacity of a communication channel?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What is the most efficient encoding for a transmitter?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What are the sources of noise and how can they be minimized?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How do continuous transmissions (e.g., speech and music) differ from discrete transmissions (e.g., written words)?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1AD786-D632-F74F-8A97-06349AC91E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67343" y="3393577"/>
            <a:ext cx="3942746" cy="1311011"/>
          </a:xfrm>
        </p:spPr>
      </p:pic>
    </p:spTree>
    <p:extLst>
      <p:ext uri="{BB962C8B-B14F-4D97-AF65-F5344CB8AC3E}">
        <p14:creationId xmlns:p14="http://schemas.microsoft.com/office/powerpoint/2010/main" val="4025992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BE2349-44A6-8549-899A-3DBC645AB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information?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0FC51CF-D28F-9D43-A6C6-95E8AED35C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quick brown fox jumps over the lazy dog.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6B559E4-B9B4-B047-B232-055168B951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Xfoql</a:t>
            </a:r>
            <a:r>
              <a:rPr lang="en-US" sz="2400" dirty="0"/>
              <a:t> </a:t>
            </a:r>
            <a:r>
              <a:rPr lang="en-US" sz="2400" dirty="0" err="1"/>
              <a:t>rxkhr</a:t>
            </a:r>
            <a:r>
              <a:rPr lang="en-US" sz="2400" dirty="0"/>
              <a:t> </a:t>
            </a:r>
            <a:r>
              <a:rPr lang="en-US" sz="2400" dirty="0" err="1"/>
              <a:t>jffju</a:t>
            </a:r>
            <a:r>
              <a:rPr lang="en-US" sz="2400" dirty="0"/>
              <a:t> </a:t>
            </a:r>
            <a:r>
              <a:rPr lang="en-US" sz="2400" dirty="0" err="1"/>
              <a:t>jzlpw</a:t>
            </a:r>
            <a:r>
              <a:rPr lang="en-US" sz="2400" dirty="0"/>
              <a:t> </a:t>
            </a:r>
            <a:r>
              <a:rPr lang="en-US" sz="2400" dirty="0" err="1"/>
              <a:t>cfwkc</a:t>
            </a:r>
            <a:r>
              <a:rPr lang="en-US" sz="2400" dirty="0"/>
              <a:t> </a:t>
            </a:r>
            <a:r>
              <a:rPr lang="en-US" sz="2400" dirty="0" err="1"/>
              <a:t>yjff</a:t>
            </a:r>
            <a:r>
              <a:rPr lang="en-US" sz="2400" dirty="0"/>
              <a:t> </a:t>
            </a:r>
            <a:r>
              <a:rPr lang="en-US" sz="2400" dirty="0" err="1"/>
              <a:t>jeyvk</a:t>
            </a:r>
            <a:r>
              <a:rPr lang="en-US" sz="2400" dirty="0"/>
              <a:t> </a:t>
            </a:r>
            <a:r>
              <a:rPr lang="en-US" sz="2400" dirty="0" err="1"/>
              <a:t>cq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45648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5B6CF8-7683-D74E-9161-EFB02D2E5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information?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8A9CB5-19ED-A149-9864-341C30219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5"/>
            <a:ext cx="7729728" cy="790956"/>
          </a:xfrm>
        </p:spPr>
        <p:txBody>
          <a:bodyPr/>
          <a:lstStyle/>
          <a:p>
            <a:r>
              <a:rPr lang="en-US" b="1" dirty="0"/>
              <a:t>Information</a:t>
            </a:r>
            <a:r>
              <a:rPr lang="en-US" dirty="0"/>
              <a:t> is a measure of one’s freedom of choice when selecting a message.  (sender)</a:t>
            </a:r>
            <a:endParaRPr lang="en-US" b="1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D7A98BB-1421-8740-8728-A4E89E948217}"/>
              </a:ext>
            </a:extLst>
          </p:cNvPr>
          <p:cNvSpPr txBox="1">
            <a:spLocks/>
          </p:cNvSpPr>
          <p:nvPr/>
        </p:nvSpPr>
        <p:spPr>
          <a:xfrm>
            <a:off x="2231136" y="3518156"/>
            <a:ext cx="7729728" cy="790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Information</a:t>
            </a:r>
            <a:r>
              <a:rPr lang="en-US" dirty="0"/>
              <a:t> is a measure of surprise when receiving a message.  (receiver)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0103007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287</TotalTime>
  <Words>1490</Words>
  <Application>Microsoft Macintosh PowerPoint</Application>
  <PresentationFormat>Widescreen</PresentationFormat>
  <Paragraphs>237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Gill Sans MT</vt:lpstr>
      <vt:lpstr>Parcel</vt:lpstr>
      <vt:lpstr>Information Theory</vt:lpstr>
      <vt:lpstr>Overview</vt:lpstr>
      <vt:lpstr>The World of theories</vt:lpstr>
      <vt:lpstr>Communication</vt:lpstr>
      <vt:lpstr>Communication Problems</vt:lpstr>
      <vt:lpstr>PowerPoint Presentation</vt:lpstr>
      <vt:lpstr>Questions concerning communication systems</vt:lpstr>
      <vt:lpstr>What is information?</vt:lpstr>
      <vt:lpstr>What is information?</vt:lpstr>
      <vt:lpstr>PowerPoint Presentation</vt:lpstr>
      <vt:lpstr>What is information?</vt:lpstr>
      <vt:lpstr>Information</vt:lpstr>
      <vt:lpstr>Information</vt:lpstr>
      <vt:lpstr>PowerPoint Presentation</vt:lpstr>
      <vt:lpstr>Information</vt:lpstr>
      <vt:lpstr>Entropy</vt:lpstr>
      <vt:lpstr>Zero-order approximation</vt:lpstr>
      <vt:lpstr>First-order approximation</vt:lpstr>
      <vt:lpstr>SECOND-ORDER approximation</vt:lpstr>
      <vt:lpstr>THIRD-ORDER approximation</vt:lpstr>
      <vt:lpstr>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Theory</dc:title>
  <dc:creator>Hutton, William J</dc:creator>
  <cp:lastModifiedBy>Will Hutton</cp:lastModifiedBy>
  <cp:revision>28</cp:revision>
  <dcterms:created xsi:type="dcterms:W3CDTF">2020-04-06T18:13:13Z</dcterms:created>
  <dcterms:modified xsi:type="dcterms:W3CDTF">2024-04-20T15:02:41Z</dcterms:modified>
</cp:coreProperties>
</file>

<file path=docProps/thumbnail.jpeg>
</file>